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amclK5P9zRmt8oN7wAfA5j2wz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" name="Google Shape;33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1.jp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Relationship Id="rId4" Type="http://schemas.openxmlformats.org/officeDocument/2006/relationships/image" Target="../media/image28.jpg"/><Relationship Id="rId5" Type="http://schemas.openxmlformats.org/officeDocument/2006/relationships/image" Target="../media/image38.jp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4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gif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Vladimir_Shukhov" TargetMode="External"/><Relationship Id="rId10" Type="http://schemas.openxmlformats.org/officeDocument/2006/relationships/hyperlink" Target="https://en.wikipedia.org/wiki/Shukhov_Tower" TargetMode="External"/><Relationship Id="rId13" Type="http://schemas.openxmlformats.org/officeDocument/2006/relationships/hyperlink" Target="https://japannews.yomiuri.co.jp/features/travel-spots/20240601-189260/" TargetMode="External"/><Relationship Id="rId12" Type="http://schemas.openxmlformats.org/officeDocument/2006/relationships/hyperlink" Target="https://www.youtube.com/watch?v=EmiWTM9uRH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List_of_hyperboloid_structures" TargetMode="External"/><Relationship Id="rId4" Type="http://schemas.openxmlformats.org/officeDocument/2006/relationships/hyperlink" Target="https://en.wikipedia.org/wiki/Dorton_Arena" TargetMode="External"/><Relationship Id="rId9" Type="http://schemas.openxmlformats.org/officeDocument/2006/relationships/hyperlink" Target="https://www.towertechindia.com/blog/why-are-many-cooling-towers-designed-in-a-hyperboloid-shape/" TargetMode="External"/><Relationship Id="rId5" Type="http://schemas.openxmlformats.org/officeDocument/2006/relationships/hyperlink" Target="https://www.ramnicuvalceaweek.ro/izvorul-24-din-olanesti-primul-acoperis-tip-sa-din-romania/" TargetMode="External"/><Relationship Id="rId6" Type="http://schemas.openxmlformats.org/officeDocument/2006/relationships/hyperlink" Target="https://www.fondationlecorbusier.fr/en/work-architecture/achievements-philips-pavilion-brussels-belgium-1957-1958/" TargetMode="External"/><Relationship Id="rId7" Type="http://schemas.openxmlformats.org/officeDocument/2006/relationships/hyperlink" Target="https://en.wikipedia.org/wiki/Kobe_Port_Tower" TargetMode="External"/><Relationship Id="rId8" Type="http://schemas.openxmlformats.org/officeDocument/2006/relationships/hyperlink" Target="https://www.national.ro/social/o-noua-arteziana-a-fost-amenajata-de-catre-totul-verde-pe-strada-cutitul-de-argint-772373.htm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6.jpg"/><Relationship Id="rId6" Type="http://schemas.openxmlformats.org/officeDocument/2006/relationships/image" Target="../media/image1.jpg"/><Relationship Id="rId7" Type="http://schemas.openxmlformats.org/officeDocument/2006/relationships/image" Target="../media/image29.jpg"/><Relationship Id="rId8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hyperlink" Target="http://mach3tryhard.github.io/Hyperboloid-Visualizer/" TargetMode="External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4.jp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4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67825" y="1142325"/>
            <a:ext cx="4434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Hiperboloizi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și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Arhitectură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4395020" y="376918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 Sîrghe Matei și Popa Mircea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18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ctrTitle"/>
          </p:nvPr>
        </p:nvSpPr>
        <p:spPr>
          <a:xfrm>
            <a:off x="3584219" y="1380847"/>
            <a:ext cx="4915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Clădiri hiperbolice paraboloide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363" y="4342952"/>
            <a:ext cx="3451200" cy="2295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4">
            <a:alphaModFix/>
          </a:blip>
          <a:srcRect b="6247" l="3321" r="0" t="0"/>
          <a:stretch/>
        </p:blipFill>
        <p:spPr>
          <a:xfrm>
            <a:off x="8102463" y="3602038"/>
            <a:ext cx="3754532" cy="2742191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2463" y="155143"/>
            <a:ext cx="3754532" cy="307128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850" y="3324597"/>
            <a:ext cx="3720900" cy="278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29177"/>
            <a:ext cx="4098600" cy="229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/>
              <a:t>Paraboloidul hiperbolic  </a:t>
            </a:r>
            <a:endParaRPr sz="4800"/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Paraboloidul hiperbolic este descris de ecuația generală: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Cu ecuațiile generale: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205" y="2322630"/>
            <a:ext cx="5381950" cy="1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13" y="3881680"/>
            <a:ext cx="6351025" cy="2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/>
          <p:nvPr/>
        </p:nvSpPr>
        <p:spPr>
          <a:xfrm>
            <a:off x="6514225" y="2322626"/>
            <a:ext cx="3308100" cy="4098000"/>
          </a:xfrm>
          <a:prstGeom prst="roundRect">
            <a:avLst>
              <a:gd fmla="val 1162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sp>
      <p:pic>
        <p:nvPicPr>
          <p:cNvPr id="181" name="Google Shape;181;p11"/>
          <p:cNvPicPr preferRelativeResize="0"/>
          <p:nvPr/>
        </p:nvPicPr>
        <p:blipFill rotWithShape="1">
          <a:blip r:embed="rId5">
            <a:alphaModFix/>
          </a:blip>
          <a:srcRect b="15088" l="0" r="0" t="0"/>
          <a:stretch/>
        </p:blipFill>
        <p:spPr>
          <a:xfrm>
            <a:off x="6514225" y="2322626"/>
            <a:ext cx="3308100" cy="4098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type="title"/>
          </p:nvPr>
        </p:nvSpPr>
        <p:spPr>
          <a:xfrm>
            <a:off x="466175" y="234025"/>
            <a:ext cx="3932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Gara Predeal</a:t>
            </a:r>
            <a:endParaRPr/>
          </a:p>
        </p:txBody>
      </p:sp>
      <p:pic>
        <p:nvPicPr>
          <p:cNvPr id="187" name="Google Shape;18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092" y="6761"/>
            <a:ext cx="6172200" cy="346864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8" name="Google Shape;188;p12"/>
          <p:cNvSpPr txBox="1"/>
          <p:nvPr>
            <p:ph idx="2" type="body"/>
          </p:nvPr>
        </p:nvSpPr>
        <p:spPr>
          <a:xfrm>
            <a:off x="362950" y="995375"/>
            <a:ext cx="4154700" cy="5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Prima gara a fost construita in 1879, urmand sa fie bombardata in 1916.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Clădirea a urmat sa fie refacuta, insa fara aripa nordica.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Ea a urmat sa fie modernizata după electrificarea liniei Brașov-Predeal din 1962.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Proiectată de arhitecții Ilie Dumitrescu și Irina Rosetti, aceasta a fost inaugurata in 1968.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Împreuna cu Izvorul 24 din Olanesti, sunt singurele clădiri cunoscute cu acoperiș de tip şa din România.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fost un proiect îndrăzneț, având un design rupt de clasicismul din perioada comunistă din România.</a:t>
            </a:r>
            <a:endParaRPr/>
          </a:p>
        </p:txBody>
      </p:sp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6058" y="3576645"/>
            <a:ext cx="2722986" cy="31582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092" y="3576645"/>
            <a:ext cx="3339310" cy="31582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8093" y="15742"/>
            <a:ext cx="6191100" cy="346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092" y="3567666"/>
            <a:ext cx="6190952" cy="316727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type="title"/>
          </p:nvPr>
        </p:nvSpPr>
        <p:spPr>
          <a:xfrm>
            <a:off x="572730" y="4138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Izvorul 24</a:t>
            </a:r>
            <a:endParaRPr/>
          </a:p>
        </p:txBody>
      </p:sp>
      <p:pic>
        <p:nvPicPr>
          <p:cNvPr id="198" name="Google Shape;19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82" y="1698769"/>
            <a:ext cx="6462299" cy="4846724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4">
            <a:alphaModFix/>
          </a:blip>
          <a:srcRect b="115" l="15605" r="16947" t="-115"/>
          <a:stretch/>
        </p:blipFill>
        <p:spPr>
          <a:xfrm>
            <a:off x="6774425" y="1698768"/>
            <a:ext cx="5279923" cy="487276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type="title"/>
          </p:nvPr>
        </p:nvSpPr>
        <p:spPr>
          <a:xfrm>
            <a:off x="456330" y="-611188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Arena Dorton</a:t>
            </a:r>
            <a:endParaRPr/>
          </a:p>
        </p:txBody>
      </p:sp>
      <p:sp>
        <p:nvSpPr>
          <p:cNvPr id="205" name="Google Shape;205;p14"/>
          <p:cNvSpPr txBox="1"/>
          <p:nvPr>
            <p:ph idx="2" type="body"/>
          </p:nvPr>
        </p:nvSpPr>
        <p:spPr>
          <a:xfrm>
            <a:off x="456330" y="1329811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667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Localizata in Raleigh, North Carolina, a fost inaugurată în 1952.</a:t>
            </a:r>
            <a:endParaRPr/>
          </a:p>
          <a:p>
            <a:pPr indent="-2667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Arhitectul care a conceput construcția, Maciej Nowicki, a murit înaintea începerii construcției. Arhitectul local, William Henley Dietrick a supervizat construcția arenei, respectand design-ul inovativ a lui Nowicki.</a:t>
            </a:r>
            <a:endParaRPr/>
          </a:p>
          <a:p>
            <a:pPr indent="-2667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Acoperișul de tip șa este susținut de piloni de metal, aceștia sprijinindu-se de un arc parabolic de beton.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Este prima clădire din lume care folosește un acoperiș sustinut de cabluri in tensiune.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667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Arena a servit drept inspirație pentru mulți arhitecți și ingineri civili, atât în țară, cât și în străinătate, pentru clădiri similare. Acest lucru a dus la un avânt în construcțiile ușoare.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4"/>
          <p:cNvPicPr preferRelativeResize="0"/>
          <p:nvPr/>
        </p:nvPicPr>
        <p:blipFill rotWithShape="1">
          <a:blip r:embed="rId3">
            <a:alphaModFix/>
          </a:blip>
          <a:srcRect b="0" l="0" r="0" t="10966"/>
          <a:stretch/>
        </p:blipFill>
        <p:spPr>
          <a:xfrm>
            <a:off x="6249085" y="52261"/>
            <a:ext cx="5687275" cy="337673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5673591" y="-194258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483" y="3572209"/>
            <a:ext cx="5692877" cy="3202244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616600" y="201549"/>
            <a:ext cx="38280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Pavilionul Philips</a:t>
            </a:r>
            <a:endParaRPr/>
          </a:p>
        </p:txBody>
      </p:sp>
      <p:pic>
        <p:nvPicPr>
          <p:cNvPr id="214" name="Google Shape;21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445" y="201561"/>
            <a:ext cx="5304341" cy="47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>
            <p:ph idx="2" type="body"/>
          </p:nvPr>
        </p:nvSpPr>
        <p:spPr>
          <a:xfrm>
            <a:off x="84400" y="1071725"/>
            <a:ext cx="5593200" cy="5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Construit în Brussels pentru 1958 Brussel’s World Fair, acesta era un pavilion modernist comandat de către compania Philips cu scopul de a găzdui un spectacol multimedia care celebra inovația tehnologică.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 mare parte din proiect a fost amenajat de către  Iannis Xenakis, inginer arhitect și compozitor experimental.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Forma redată de 9 paraboloide hiperbolice a jucat un rol în spectacolul propus, clădirea având o acustică cavernoasă. Înăuntrul pereților întăriți cu asbestos se aflau boxe care difuzau la intrarea și ieșirea pavilionului compoziția lui Xenakis “Concrett PH”. Inauntru se putea auzi compozitia “Poème électronique” a lui Edgard Varèse.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Clădirea a fost demolată în 1959, fiind construită doar pentru unicul său scop de a găzdui evenimentul.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6910" y="5012671"/>
            <a:ext cx="3145410" cy="1732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/>
          <p:nvPr>
            <p:ph type="title"/>
          </p:nvPr>
        </p:nvSpPr>
        <p:spPr>
          <a:xfrm>
            <a:off x="838205" y="6090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Aplicații în alte domenii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966" y="2250152"/>
            <a:ext cx="6778071" cy="35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838188" y="273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Hiperboloidul aplicat în aerospațială și dinamica fluidelor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 txBox="1"/>
          <p:nvPr>
            <p:ph idx="1" type="body"/>
          </p:nvPr>
        </p:nvSpPr>
        <p:spPr>
          <a:xfrm>
            <a:off x="839800" y="1681174"/>
            <a:ext cx="51579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Profilurile hiperboloide se regasesc in design-ul propulsoarelor de rachetă, optimizand expansiunea și fluxul gazelor de evacuare.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>
            <p:ph idx="3" type="body"/>
          </p:nvPr>
        </p:nvSpPr>
        <p:spPr>
          <a:xfrm>
            <a:off x="5994150" y="1342325"/>
            <a:ext cx="55392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Anumite pale de turbină utilizează forme hiperboloidale pentru a îmbunătăți fluxul de aer și a reduce turbulențele.</a:t>
            </a:r>
            <a:endParaRPr sz="2200"/>
          </a:p>
        </p:txBody>
      </p:sp>
      <p:pic>
        <p:nvPicPr>
          <p:cNvPr id="230" name="Google Shape;230;p17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28" l="0" r="0" t="39"/>
          <a:stretch/>
        </p:blipFill>
        <p:spPr>
          <a:xfrm>
            <a:off x="7764242" y="2899772"/>
            <a:ext cx="3159000" cy="3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2" y="3185526"/>
            <a:ext cx="6352148" cy="335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838200" y="366300"/>
            <a:ext cx="10515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În biologie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836600" y="1190475"/>
            <a:ext cx="104016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Unele structuri biologice prezinta forme asemanatoare hiperboloidului.</a:t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>
                <a:latin typeface="Arial"/>
                <a:ea typeface="Arial"/>
                <a:cs typeface="Arial"/>
                <a:sym typeface="Arial"/>
              </a:rPr>
              <a:t>De exemplu, aranjamentul vertebrelor și al sistemelor musculare din jurul coloanei vertebrale umane poate crea structuri tensionate asemănătoare unui hiperboloid.</a:t>
            </a:r>
            <a:endParaRPr/>
          </a:p>
        </p:txBody>
      </p:sp>
      <p:pic>
        <p:nvPicPr>
          <p:cNvPr id="238" name="Google Shape;238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29" r="39" t="0"/>
          <a:stretch/>
        </p:blipFill>
        <p:spPr>
          <a:xfrm>
            <a:off x="3811937" y="3006726"/>
            <a:ext cx="4568100" cy="29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839795" y="365125"/>
            <a:ext cx="642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Coordonatele Kruskal–Szekeres</a:t>
            </a:r>
            <a:endParaRPr/>
          </a:p>
        </p:txBody>
      </p:sp>
      <p:sp>
        <p:nvSpPr>
          <p:cNvPr id="245" name="Google Shape;245;p19"/>
          <p:cNvSpPr txBox="1"/>
          <p:nvPr>
            <p:ph idx="4" type="body"/>
          </p:nvPr>
        </p:nvSpPr>
        <p:spPr>
          <a:xfrm>
            <a:off x="839800" y="2271050"/>
            <a:ext cx="6374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În relativitatea generală, coordonatele Kruskal–Szekeres, sunt un sistem de coordonate pentru geometria Schwarzschild pentru o gaură neagră.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Fiecare imagine a animației arată o hiperbolă albastră ca suprafață în care coordonata radială Schwarzschild este constantă (și cu o valoare mai mică în fiecare cadru succesiv, până când se termină la singularități).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0" y="3314700"/>
            <a:ext cx="34290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000" y="0"/>
            <a:ext cx="34290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449" y="1588008"/>
            <a:ext cx="2438400" cy="368198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type="title"/>
          </p:nvPr>
        </p:nvSpPr>
        <p:spPr>
          <a:xfrm>
            <a:off x="143600" y="315419"/>
            <a:ext cx="39321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Vladimir Shukhov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186213" y="1737159"/>
            <a:ext cx="335457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28 aug 1853 – 2 feb 1939 (85 de ani).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Inginer, om de știința și arhitect.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Primul arhitect care s-a inspirat din modele non-euclidiene matematice.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Va revoluționa lumea arhitecturală prin design-urile sale a clădirilor hiperboloide si a clădirilor cu acoperiș șa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627" y="58161"/>
            <a:ext cx="3481252" cy="3962401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5" name="Google Shape;95;p2"/>
          <p:cNvSpPr txBox="1"/>
          <p:nvPr/>
        </p:nvSpPr>
        <p:spPr>
          <a:xfrm>
            <a:off x="7324769" y="5548747"/>
            <a:ext cx="129785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Turnul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Shukhov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din Polino,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Rusia, 1896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2627" y="4071387"/>
            <a:ext cx="3481252" cy="2728452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Bibliografie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838200" y="17961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https://en.wikipedia.org/wiki/List_of_hyperboloid_structures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https://en.wikipedia.org/wiki/Dorton_Arena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5"/>
              </a:rPr>
              <a:t>https://www.ramnicuvalceaweek.ro/izvorul-24-din-olanesti-primul-acoperis-tip-sa-din-romania/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6"/>
              </a:rPr>
              <a:t>https://www.fondationlecorbusier.fr/en/work-architecture/achievements-philips-pavilion-brussels-belgium-1957-1958/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7A7"/>
              </a:buClr>
              <a:buSzPts val="1000"/>
              <a:buChar char="•"/>
            </a:pPr>
            <a:r>
              <a:rPr b="0" i="0" lang="en-US" sz="10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https://en.wikipedia.org/wiki/Kobe_Port_Tower</a:t>
            </a:r>
            <a:endParaRPr b="0" i="0" sz="1000" u="sng" strike="noStrike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-US" sz="800" u="sng">
                <a:solidFill>
                  <a:schemeClr val="hlink"/>
                </a:solidFill>
                <a:hlinkClick r:id="rId8"/>
              </a:rPr>
              <a:t>https://www.national.ro/social/o-noua-arteziana-a-fost-amenajata-de-catre-totul-verde-pe-strada-cutitul-de-argint-772373.html/</a:t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-US" sz="800" u="sng">
                <a:solidFill>
                  <a:schemeClr val="hlink"/>
                </a:solidFill>
                <a:hlinkClick r:id="rId9"/>
              </a:rPr>
              <a:t>https://www.towertechindia.com/blog/why-are-many-cooling-towers-designed-in-a-hyperboloid-shape/</a:t>
            </a:r>
            <a:endParaRPr sz="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10"/>
              </a:rPr>
              <a:t>https://en.wikipedia.org/wiki/Shukhov_Tower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11"/>
              </a:rPr>
              <a:t>https://en.wikipedia.org/wiki/Vladimir_Shukhov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12"/>
              </a:rPr>
              <a:t>https://www.youtube.com/watch?v=EmiWTM9uRHE</a:t>
            </a:r>
            <a:endParaRPr sz="1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Char char="•"/>
            </a:pPr>
            <a:r>
              <a:rPr lang="en-US" sz="1000" u="sng">
                <a:solidFill>
                  <a:schemeClr val="hlink"/>
                </a:solidFill>
                <a:hlinkClick r:id="rId13"/>
              </a:rPr>
              <a:t>https://japannews.yomiuri.co.jp/features/travel-spots/20240601-189260/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838205" y="27661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Mulțumim pentru atenție!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ctrTitle"/>
          </p:nvPr>
        </p:nvSpPr>
        <p:spPr>
          <a:xfrm>
            <a:off x="3154275" y="2754000"/>
            <a:ext cx="59727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047"/>
              <a:buFont typeface="Arial"/>
              <a:buNone/>
            </a:pPr>
            <a:r>
              <a:rPr lang="en-US" sz="5622">
                <a:latin typeface="Arial"/>
                <a:ea typeface="Arial"/>
                <a:cs typeface="Arial"/>
                <a:sym typeface="Arial"/>
              </a:rPr>
              <a:t>Clădiri Hiperboloide</a:t>
            </a:r>
            <a:endParaRPr sz="562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111740" y="688193"/>
            <a:ext cx="2399781" cy="329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40" y="138984"/>
            <a:ext cx="3290221" cy="243469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1" y="2942978"/>
            <a:ext cx="2982298" cy="3598751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b="30346" l="0" r="0" t="19045"/>
          <a:stretch/>
        </p:blipFill>
        <p:spPr>
          <a:xfrm>
            <a:off x="4325577" y="91507"/>
            <a:ext cx="3748867" cy="252964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6">
            <a:alphaModFix/>
          </a:blip>
          <a:srcRect b="17549" l="0" r="0" t="0"/>
          <a:stretch/>
        </p:blipFill>
        <p:spPr>
          <a:xfrm>
            <a:off x="3602212" y="3771972"/>
            <a:ext cx="4982842" cy="276975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7">
            <a:alphaModFix/>
          </a:blip>
          <a:srcRect b="15197" l="0" r="0" t="7391"/>
          <a:stretch/>
        </p:blipFill>
        <p:spPr>
          <a:xfrm>
            <a:off x="9172117" y="3500995"/>
            <a:ext cx="2615517" cy="303816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8">
            <a:alphaModFix/>
          </a:blip>
          <a:srcRect b="14530" l="28995" r="28237" t="19539"/>
          <a:stretch/>
        </p:blipFill>
        <p:spPr>
          <a:xfrm>
            <a:off x="8964884" y="318837"/>
            <a:ext cx="2763759" cy="284934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Hiperboloidul cu o pânză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838200" y="1825625"/>
            <a:ext cx="10689600" cy="4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Hiperboloidul cu o pânză este descris de ecuația generală 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Cu ecuațiile parametrice 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250" y="2180529"/>
            <a:ext cx="6822775" cy="19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960" l="0" r="0" t="950"/>
          <a:stretch/>
        </p:blipFill>
        <p:spPr>
          <a:xfrm>
            <a:off x="925925" y="4357675"/>
            <a:ext cx="6532400" cy="2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3200" y="1347200"/>
            <a:ext cx="4550350" cy="57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8297375" y="6176825"/>
            <a:ext cx="3230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Hyperboloid Visualiser pe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mach3tryhard.github.io/Hyperboloid-Visualizer/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9050" y="5794123"/>
            <a:ext cx="4324150" cy="670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528321" y="517689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Turnul Shabolovka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4460558" y="517689"/>
            <a:ext cx="4057500" cy="5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>
            <p:ph idx="2" type="body"/>
          </p:nvPr>
        </p:nvSpPr>
        <p:spPr>
          <a:xfrm>
            <a:off x="634119" y="2117889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Construit în 1920-1922, în Moscova.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Este un turn de radio.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Este o serie de hiperboloide puse una peste cealaltă pentru a aproxima o formă conică.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Este o structură diagrid (portmanteau al cuvintelor grid diagonal), adică o structură formată dintr-un framework de metal.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Structura specifică oferă stabilitate structurală și un cost minim prin folosirea redusă a materialului.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554" y="83365"/>
            <a:ext cx="3303639" cy="220672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554" y="2368104"/>
            <a:ext cx="3303639" cy="439960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839788" y="-598898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Turnul portului Kobe</a:t>
            </a:r>
            <a:endParaRPr/>
          </a:p>
        </p:txBody>
      </p:sp>
      <p:pic>
        <p:nvPicPr>
          <p:cNvPr id="134" name="Google Shape;13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6404" y="49161"/>
            <a:ext cx="4510162" cy="675967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5" name="Google Shape;135;p6"/>
          <p:cNvSpPr txBox="1"/>
          <p:nvPr>
            <p:ph idx="2" type="body"/>
          </p:nvPr>
        </p:nvSpPr>
        <p:spPr>
          <a:xfrm>
            <a:off x="839787" y="1152832"/>
            <a:ext cx="6160781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Construit in 1963, in orasul Kobe, Japonia.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Proiectat de compania Nikken Sekkei, are o inaltime de 108m.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 fost construit cu scopul de a comemora a 90-a aniversare a portului Kobe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Este deschis publicului, având la etaj un loc amenajat de observație.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Prezinta o instalatie de 7000 de LED-uri.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Este inspirat din toba traditionala japoneza Tsuzumi.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1725471" y="3876275"/>
            <a:ext cx="3422074" cy="280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755425" y="641025"/>
            <a:ext cx="39321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Fântână artizanală din București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Localizată pe strada Cuțitul de Argint, sectorul 4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Amenajată de către compania Totul Verde.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Oferă o pată verde de natura în mijlocul unei intersecții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948" y="124490"/>
            <a:ext cx="4827859" cy="357243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0948" y="3851233"/>
            <a:ext cx="4827859" cy="2855272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45" name="Google Shape;145;p7"/>
          <p:cNvSpPr txBox="1"/>
          <p:nvPr/>
        </p:nvSpPr>
        <p:spPr>
          <a:xfrm>
            <a:off x="1455237" y="3655399"/>
            <a:ext cx="351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Fata de aranjarea anterioara….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437" y="3942874"/>
            <a:ext cx="4827859" cy="2732224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693993" y="229579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Catedrala Nossa Senhora Aparecida din Brasilia</a:t>
            </a:r>
            <a:endParaRPr/>
          </a:p>
        </p:txBody>
      </p:sp>
      <p:pic>
        <p:nvPicPr>
          <p:cNvPr id="152" name="Google Shape;15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92" l="0" r="0" t="5557"/>
          <a:stretch/>
        </p:blipFill>
        <p:spPr>
          <a:xfrm>
            <a:off x="6019800" y="78657"/>
            <a:ext cx="5893456" cy="3274143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3" name="Google Shape;153;p8"/>
          <p:cNvSpPr txBox="1"/>
          <p:nvPr>
            <p:ph idx="2" type="body"/>
          </p:nvPr>
        </p:nvSpPr>
        <p:spPr>
          <a:xfrm>
            <a:off x="694000" y="1973975"/>
            <a:ext cx="4223700" cy="4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Localizată în Brasilia, Brazilia.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fost proiectată de arhitectul Oscar Niemeyer și inginerul Joaquim Cardozo, fiind completată în 1970.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Catedrala poate ține 4000 de oameni.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Vizitatorii intră în catedrală printr-un tunel și ies în spațiul central acoperit de un tavan de sticla. Suspendat de tavan sunt două sculpturi ale unor îngeri.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Catedrala este dedicata Sf. Maria.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Structură hiperboloidă formată din cele 16 coloane de beton reprezintă două mâini care urcă spre cer.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16706" l="0" r="0" t="6636"/>
          <a:stretch/>
        </p:blipFill>
        <p:spPr>
          <a:xfrm>
            <a:off x="6019800" y="3505201"/>
            <a:ext cx="5893457" cy="3274143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422888" y="193319"/>
            <a:ext cx="3932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Centrala Electrica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966" y="61451"/>
            <a:ext cx="7477375" cy="6735097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61" name="Google Shape;161;p9"/>
          <p:cNvSpPr txBox="1"/>
          <p:nvPr>
            <p:ph idx="2" type="body"/>
          </p:nvPr>
        </p:nvSpPr>
        <p:spPr>
          <a:xfrm>
            <a:off x="320466" y="1297141"/>
            <a:ext cx="4136927" cy="5560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Forma de hiperboloid a turnurilor de racire are următoarele avantaje practice și funcționale 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Eficiența structurala (hiperboloidul este extrem de rezistent, permițând construcția unor structure înalte și subțiri care suporta sarcini mari, utilizand putine materiale)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Flux de aer optimizat (permite circulația naturală a aerului și dispersarea căldurii fără a face ventilatoare suplimentare o necesitate)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Rezistență la vant (dispersă forțele vântului mai uniform, reducând riscul de avarii structurale în condiții meteorologice severe)</a:t>
            </a:r>
            <a:endParaRPr/>
          </a:p>
          <a:p>
            <a:pPr indent="-2413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